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59" r:id="rId6"/>
    <p:sldId id="260" r:id="rId7"/>
    <p:sldId id="264" r:id="rId8"/>
    <p:sldId id="267" r:id="rId9"/>
    <p:sldId id="265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5" autoAdjust="0"/>
    <p:restoredTop sz="94660"/>
  </p:normalViewPr>
  <p:slideViewPr>
    <p:cSldViewPr snapToGrid="0">
      <p:cViewPr>
        <p:scale>
          <a:sx n="80" d="100"/>
          <a:sy n="80" d="100"/>
        </p:scale>
        <p:origin x="1040" y="1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B60D25-508E-16DC-3D43-483873C95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43420AA-6FC7-F9B3-F3BD-B35953BFA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A32450-BAE9-52A1-6180-0C8A616DC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082C-B70D-4424-842F-C26A1DC77F06}" type="datetimeFigureOut">
              <a:rPr kumimoji="1" lang="ja-JP" altLang="en-US" smtClean="0"/>
              <a:t>2023/5/23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FD663B0-3684-6524-69C3-F745ED9D6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67EE41-8B59-652C-EF6D-B24DFE24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E10B1-6824-4392-A69E-078ECE3A57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9292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F01338-8B01-82C5-DAD5-B9E0668E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16AF3E9-4DE7-5E76-339A-2B2935664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B9068C7-7C5F-8289-6C1B-DC83D4E78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082C-B70D-4424-842F-C26A1DC77F06}" type="datetimeFigureOut">
              <a:rPr kumimoji="1" lang="ja-JP" altLang="en-US" smtClean="0"/>
              <a:t>2023/5/23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43D2476-F08F-4D90-9435-72EB23EB9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E0CBF64-CA69-26FE-D35A-CC185F59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E10B1-6824-4392-A69E-078ECE3A57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810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2716CF7-2D47-4C7E-0FE9-4BE0AEBD7D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AE786C0-4AE0-9027-EF5A-E33296028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E27224A-6F49-FF72-35C7-50C52B181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082C-B70D-4424-842F-C26A1DC77F06}" type="datetimeFigureOut">
              <a:rPr kumimoji="1" lang="ja-JP" altLang="en-US" smtClean="0"/>
              <a:t>2023/5/23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E8CB66A-CF6D-FD74-4F4F-77D32505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221C89-6636-7482-28FE-895BBBBB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E10B1-6824-4392-A69E-078ECE3A57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3819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03F3E7-76BF-A609-43B8-C3195D02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DF1BF6-3BF2-D184-585B-B9FEFD165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A0C694-86A9-5587-BF2D-96B924FF4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082C-B70D-4424-842F-C26A1DC77F06}" type="datetimeFigureOut">
              <a:rPr kumimoji="1" lang="ja-JP" altLang="en-US" smtClean="0"/>
              <a:t>2023/5/23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D59636-B62A-18EC-ABDC-22848C68B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498886-9E8B-5965-DDB3-A01CC7528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E10B1-6824-4392-A69E-078ECE3A57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160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E29FC3-8EE6-B399-1C3B-432389BD0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78C334A-9348-9C8F-1D8D-AF236F26C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999C0F-2B22-1731-8AA5-ED53D494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082C-B70D-4424-842F-C26A1DC77F06}" type="datetimeFigureOut">
              <a:rPr kumimoji="1" lang="ja-JP" altLang="en-US" smtClean="0"/>
              <a:t>2023/5/23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7BCF938-8CD3-C67D-A367-E18A8885B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44E1A8-90D8-FF62-0AE8-A7EE01FC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E10B1-6824-4392-A69E-078ECE3A57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3266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E1250B-89C3-1C11-46BA-01960C554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FD51E-853E-524D-AD44-B6BF47F966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6FE7E1-1495-0840-AEF8-34EA0BB68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B2C690F-1B6B-C978-1D40-CDE757096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082C-B70D-4424-842F-C26A1DC77F06}" type="datetimeFigureOut">
              <a:rPr kumimoji="1" lang="ja-JP" altLang="en-US" smtClean="0"/>
              <a:t>2023/5/23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B3682EB-3F33-189D-6317-892D01B2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C888626-6DDF-E6FE-6A25-82D9F490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E10B1-6824-4392-A69E-078ECE3A57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5015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9002F8-E443-4E40-2EE4-A9C59D84D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7A33E29-B1A6-D8E6-0097-5367E3C90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D6E9C60-0ED2-1997-8621-F92BC4F55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DE90F38-8959-4AB4-F755-BF7C12742A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C6F6BA7-3F2C-DAAF-AE0A-EF9C552492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67BE257-2C23-8314-562A-51628A88D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082C-B70D-4424-842F-C26A1DC77F06}" type="datetimeFigureOut">
              <a:rPr kumimoji="1" lang="ja-JP" altLang="en-US" smtClean="0"/>
              <a:t>2023/5/23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049E610-AFDF-45B4-6970-A7B2D4FCD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C3C7960-F03F-495F-E3F1-56E1AAAE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E10B1-6824-4392-A69E-078ECE3A57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2759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816348-866A-AEC9-B60C-34C53FDF2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747ADE4-B663-E48F-1754-6AB0F74B5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082C-B70D-4424-842F-C26A1DC77F06}" type="datetimeFigureOut">
              <a:rPr kumimoji="1" lang="ja-JP" altLang="en-US" smtClean="0"/>
              <a:t>2023/5/23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F757176-25EA-2620-9B7C-16E39CFDB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C3F872E-3800-D596-7EDD-C88341F6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E10B1-6824-4392-A69E-078ECE3A57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237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6594DD9-84EA-D601-1A9B-0BFC71C69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082C-B70D-4424-842F-C26A1DC77F06}" type="datetimeFigureOut">
              <a:rPr kumimoji="1" lang="ja-JP" altLang="en-US" smtClean="0"/>
              <a:t>2023/5/23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AE1648C-2424-CCA1-7059-586511AEC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68C741-540D-040A-1001-14A121364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E10B1-6824-4392-A69E-078ECE3A57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033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AAF164-0AA3-ED6D-4E84-05235BBF7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2A19F91-2569-9D41-D8E6-7E5A14E45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6D08410-7CD8-2457-78A3-782ACC944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7B120BF-E51A-4844-FC95-6F091E88D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082C-B70D-4424-842F-C26A1DC77F06}" type="datetimeFigureOut">
              <a:rPr kumimoji="1" lang="ja-JP" altLang="en-US" smtClean="0"/>
              <a:t>2023/5/23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6024927-FEA1-CF40-89D7-7CE96FF68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04C7E6A-4947-C6F6-3328-0D408D6D3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E10B1-6824-4392-A69E-078ECE3A57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5786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6F5509-9B43-EBCF-0899-D53FE115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F7BC157-6353-8FD6-C3B9-9D6AFBC4D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0F257AA-5419-AFBA-7A4F-8B6041256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5A494AF-813A-3E7D-D74F-726B344E9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082C-B70D-4424-842F-C26A1DC77F06}" type="datetimeFigureOut">
              <a:rPr kumimoji="1" lang="ja-JP" altLang="en-US" smtClean="0"/>
              <a:t>2023/5/23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2105BF1-F3D1-601C-27CA-5156D87DE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2A40A66-316E-C1F1-8AFD-6DD5D4DB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E10B1-6824-4392-A69E-078ECE3A57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5560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1A61A8D-E7CC-1730-DF79-37A7BD849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72E0317-B5D0-BF1F-D172-1F652D407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C697CDA-33ED-0971-0119-F968D35695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B082C-B70D-4424-842F-C26A1DC77F06}" type="datetimeFigureOut">
              <a:rPr kumimoji="1" lang="ja-JP" altLang="en-US" smtClean="0"/>
              <a:t>2023/5/23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6A0A00C-5926-CDB0-4A33-7D1D25232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D120AEF-8AB5-B5B9-11CD-42A9D84EF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E10B1-6824-4392-A69E-078ECE3A57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612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iroshimauniv-my.sharepoint.com/:o:/g/personal/kk224_hiroshima-u_ac_jp/ElkwUrOjYcJPiXt8h2EAsHgBP5So42c5WJH0xmeAzKiY4Q?e=4ChJxL" TargetMode="External"/><Relationship Id="rId2" Type="http://schemas.openxmlformats.org/officeDocument/2006/relationships/hyperlink" Target="https://github.com/Hikaribussei-lab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B46E22E-DE41-68EC-B4A7-6E46338CD3B4}"/>
              </a:ext>
            </a:extLst>
          </p:cNvPr>
          <p:cNvSpPr txBox="1"/>
          <p:nvPr/>
        </p:nvSpPr>
        <p:spPr>
          <a:xfrm>
            <a:off x="644980" y="298513"/>
            <a:ext cx="108666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70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Python + SCPI </a:t>
            </a:r>
            <a:r>
              <a:rPr lang="ja-JP" altLang="en-US" sz="70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で</a:t>
            </a:r>
            <a:br>
              <a:rPr lang="en-US" altLang="ja-JP" sz="70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</a:br>
            <a:r>
              <a:rPr lang="ja-JP" altLang="en-US" sz="70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測定機器と通信する</a:t>
            </a:r>
            <a:endParaRPr kumimoji="1" lang="en-US" altLang="ja-JP" sz="70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</p:txBody>
      </p:sp>
      <p:pic>
        <p:nvPicPr>
          <p:cNvPr id="1026" name="Picture 2" descr="オシロスコープのイラスト | かわいいフリー素材集 いらすとや">
            <a:extLst>
              <a:ext uri="{FF2B5EF4-FFF2-40B4-BE49-F238E27FC236}">
                <a16:creationId xmlns:a16="http://schemas.microsoft.com/office/drawing/2014/main" id="{060B075E-980A-4E70-92AE-082E03945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04" y="2835570"/>
            <a:ext cx="4301292" cy="351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7E14F05-150B-C777-93FA-67B2FF9A0A06}"/>
              </a:ext>
            </a:extLst>
          </p:cNvPr>
          <p:cNvSpPr txBox="1"/>
          <p:nvPr/>
        </p:nvSpPr>
        <p:spPr>
          <a:xfrm>
            <a:off x="6512353" y="2577785"/>
            <a:ext cx="504008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測定器の例</a:t>
            </a:r>
            <a:endParaRPr lang="en-US" altLang="ja-JP" sz="32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ja-JP" altLang="en-US" sz="32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オシロスコープ</a:t>
            </a:r>
            <a:endParaRPr lang="en-US" altLang="ja-JP" sz="32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kumimoji="1" lang="ja-JP" altLang="en-US" sz="32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光検出器</a:t>
            </a:r>
            <a:endParaRPr kumimoji="1" lang="en-US" altLang="ja-JP" sz="32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ja-JP" altLang="en-US" sz="32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試料ステージ</a:t>
            </a:r>
            <a:endParaRPr lang="en-US" altLang="ja-JP" sz="32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kumimoji="1" lang="ja-JP" altLang="en-US" sz="32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温度制御機</a:t>
            </a:r>
            <a:endParaRPr lang="en-US" altLang="ja-JP" sz="32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kumimoji="1" lang="ja-JP" altLang="en-US" sz="32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偏光ステージ</a:t>
            </a:r>
            <a:endParaRPr kumimoji="1" lang="en-US" altLang="ja-JP" sz="32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kumimoji="1" lang="ja-JP" altLang="en-US" sz="32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光電子装置</a:t>
            </a:r>
            <a:endParaRPr kumimoji="1" lang="en-US" altLang="ja-JP" sz="32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  <a:p>
            <a:r>
              <a:rPr lang="en-US" altLang="ja-JP" sz="32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      </a:t>
            </a:r>
            <a:r>
              <a:rPr lang="en-US" altLang="ja-JP" sz="3200" b="1" dirty="0" err="1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etc</a:t>
            </a:r>
            <a:endParaRPr kumimoji="1" lang="en-US" altLang="ja-JP" sz="32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898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オシロスコープのイラスト | かわいいフリー素材集 いらすとや">
            <a:extLst>
              <a:ext uri="{FF2B5EF4-FFF2-40B4-BE49-F238E27FC236}">
                <a16:creationId xmlns:a16="http://schemas.microsoft.com/office/drawing/2014/main" id="{060B075E-980A-4E70-92AE-082E03945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96" y="3503485"/>
            <a:ext cx="3231624" cy="264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ノートパソコンのイラスト | かわいいフリー素材集 いらすとや">
            <a:extLst>
              <a:ext uri="{FF2B5EF4-FFF2-40B4-BE49-F238E27FC236}">
                <a16:creationId xmlns:a16="http://schemas.microsoft.com/office/drawing/2014/main" id="{6CEE86AC-A5EE-915B-9CFF-97C0584A0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28" y="4139864"/>
            <a:ext cx="2825166" cy="224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可愛いイラスト無料｜手書き 矢印 黒 右向き1 | イラストダウンロード">
            <a:extLst>
              <a:ext uri="{FF2B5EF4-FFF2-40B4-BE49-F238E27FC236}">
                <a16:creationId xmlns:a16="http://schemas.microsoft.com/office/drawing/2014/main" id="{F83ECE69-8545-0860-929C-C34266A07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760" y="4139864"/>
            <a:ext cx="1798946" cy="79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676C9BB-5A3E-2FC9-83E1-691AE4D1F200}"/>
              </a:ext>
            </a:extLst>
          </p:cNvPr>
          <p:cNvSpPr txBox="1"/>
          <p:nvPr/>
        </p:nvSpPr>
        <p:spPr>
          <a:xfrm>
            <a:off x="2447660" y="3411637"/>
            <a:ext cx="42282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今</a:t>
            </a:r>
            <a:r>
              <a:rPr lang="ja-JP" altLang="en-US" sz="3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何ボルト</a:t>
            </a:r>
            <a:r>
              <a:rPr lang="en-US" altLang="ja-JP" sz="3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?</a:t>
            </a:r>
            <a:endParaRPr kumimoji="1" lang="en-US" altLang="ja-JP" sz="38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0E5DF6-AD81-EE2D-72DD-439E45E6710A}"/>
              </a:ext>
            </a:extLst>
          </p:cNvPr>
          <p:cNvSpPr txBox="1"/>
          <p:nvPr/>
        </p:nvSpPr>
        <p:spPr>
          <a:xfrm>
            <a:off x="5368961" y="6145337"/>
            <a:ext cx="42282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5.2</a:t>
            </a:r>
            <a:r>
              <a:rPr kumimoji="1" lang="ja-JP" altLang="en-US" sz="3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 </a:t>
            </a:r>
            <a:r>
              <a:rPr lang="ja-JP" altLang="en-US" sz="3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ボルトだよ</a:t>
            </a:r>
            <a:r>
              <a:rPr lang="en-US" altLang="ja-JP" sz="3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~</a:t>
            </a:r>
            <a:endParaRPr kumimoji="1" lang="en-US" altLang="ja-JP" sz="38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</p:txBody>
      </p:sp>
      <p:pic>
        <p:nvPicPr>
          <p:cNvPr id="6" name="Picture 4" descr="可愛いイラスト無料｜手書き 矢印 黒 右向き1 | イラストダウンロード">
            <a:extLst>
              <a:ext uri="{FF2B5EF4-FFF2-40B4-BE49-F238E27FC236}">
                <a16:creationId xmlns:a16="http://schemas.microsoft.com/office/drawing/2014/main" id="{872643A1-19A2-73B8-99B9-182F76507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194219" y="5113338"/>
            <a:ext cx="1798946" cy="79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A1DB2FE-F82B-A5CF-13C1-EC5044C3FF72}"/>
              </a:ext>
            </a:extLst>
          </p:cNvPr>
          <p:cNvSpPr txBox="1"/>
          <p:nvPr/>
        </p:nvSpPr>
        <p:spPr>
          <a:xfrm>
            <a:off x="492481" y="2387044"/>
            <a:ext cx="1086666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800" b="1" dirty="0">
                <a:solidFill>
                  <a:srgbClr val="FF0000"/>
                </a:solidFill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答え：</a:t>
            </a:r>
            <a:r>
              <a:rPr kumimoji="1" lang="en-US" altLang="ja-JP" sz="3800" b="1" dirty="0">
                <a:solidFill>
                  <a:srgbClr val="FF0000"/>
                </a:solidFill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Q&amp;A </a:t>
            </a:r>
            <a:r>
              <a:rPr kumimoji="1" lang="ja-JP" altLang="en-US" sz="3800" b="1" dirty="0">
                <a:solidFill>
                  <a:srgbClr val="FF0000"/>
                </a:solidFill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を繰り返します</a:t>
            </a:r>
            <a:endParaRPr kumimoji="1" lang="en-US" altLang="ja-JP" sz="3800" b="1" dirty="0">
              <a:solidFill>
                <a:srgbClr val="FF0000"/>
              </a:solidFill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1EE3A86-625E-E29F-825E-E6E31FB6EC4B}"/>
              </a:ext>
            </a:extLst>
          </p:cNvPr>
          <p:cNvSpPr txBox="1"/>
          <p:nvPr/>
        </p:nvSpPr>
        <p:spPr>
          <a:xfrm>
            <a:off x="662668" y="72181"/>
            <a:ext cx="108666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どうやって機器から</a:t>
            </a:r>
            <a:br>
              <a:rPr lang="en-US" altLang="ja-JP" sz="60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</a:br>
            <a:r>
              <a:rPr lang="ja-JP" altLang="en-US" sz="60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電圧の値を吸い出すか？</a:t>
            </a:r>
            <a:endParaRPr kumimoji="1" lang="en-US" altLang="ja-JP" sz="60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37B2931-16C9-C896-6B7C-8E74B3B2F531}"/>
              </a:ext>
            </a:extLst>
          </p:cNvPr>
          <p:cNvSpPr txBox="1"/>
          <p:nvPr/>
        </p:nvSpPr>
        <p:spPr>
          <a:xfrm>
            <a:off x="2448050" y="4874123"/>
            <a:ext cx="119082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5.2V</a:t>
            </a:r>
            <a:endParaRPr kumimoji="1" lang="ja-JP" altLang="en-US" sz="35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2" descr="オシロスコープのイラスト | かわいいフリー素材集 いらすとや">
            <a:extLst>
              <a:ext uri="{FF2B5EF4-FFF2-40B4-BE49-F238E27FC236}">
                <a16:creationId xmlns:a16="http://schemas.microsoft.com/office/drawing/2014/main" id="{C0F59D8E-EDBF-2DD6-7C6E-F38F17AB9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5" t="17670" r="46128" b="23613"/>
          <a:stretch/>
        </p:blipFill>
        <p:spPr bwMode="auto">
          <a:xfrm>
            <a:off x="2027753" y="4346486"/>
            <a:ext cx="663286" cy="65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448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AC464A8-BF15-A601-7DFC-340398124612}"/>
              </a:ext>
            </a:extLst>
          </p:cNvPr>
          <p:cNvSpPr txBox="1"/>
          <p:nvPr/>
        </p:nvSpPr>
        <p:spPr>
          <a:xfrm>
            <a:off x="344458" y="1209753"/>
            <a:ext cx="11699519" cy="153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ts val="3800"/>
              </a:lnSpc>
              <a:buFont typeface="Arial" panose="020B0604020202020204" pitchFamily="34" charset="0"/>
              <a:buChar char="•"/>
            </a:pPr>
            <a:r>
              <a:rPr kumimoji="1" lang="en-US" altLang="ja-JP" sz="26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SCPI: </a:t>
            </a:r>
            <a:r>
              <a:rPr kumimoji="1" lang="en-US" altLang="ja-JP" sz="2600" b="1" dirty="0">
                <a:solidFill>
                  <a:srgbClr val="FF0000"/>
                </a:solidFill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Standard Commands for Programmable Instruments</a:t>
            </a:r>
            <a:r>
              <a:rPr kumimoji="1" lang="en-US" altLang="ja-JP" sz="26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 </a:t>
            </a:r>
            <a:r>
              <a:rPr kumimoji="1" lang="ja-JP" altLang="en-US" sz="26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の略称</a:t>
            </a:r>
            <a:r>
              <a:rPr lang="ja-JP" altLang="en-US" sz="26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。</a:t>
            </a:r>
            <a:endParaRPr lang="en-US" altLang="ja-JP" sz="2600" b="1" i="0" dirty="0">
              <a:effectLst/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  <a:p>
            <a:pPr marL="457200" indent="-457200" algn="just">
              <a:lnSpc>
                <a:spcPts val="3800"/>
              </a:lnSpc>
              <a:buFont typeface="Arial" panose="020B0604020202020204" pitchFamily="34" charset="0"/>
              <a:buChar char="•"/>
            </a:pPr>
            <a:r>
              <a:rPr lang="ja-JP" altLang="en-US" sz="2600" b="1" i="0" dirty="0">
                <a:effectLst/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コンピュータが測定機器と通信を行うためのコマンドと構文を提供する。</a:t>
            </a:r>
            <a:endParaRPr lang="en-US" altLang="ja-JP" sz="2600" b="1" i="0" dirty="0">
              <a:effectLst/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  <a:p>
            <a:pPr marL="457200" indent="-457200" algn="just">
              <a:lnSpc>
                <a:spcPts val="3800"/>
              </a:lnSpc>
              <a:buFont typeface="Arial" panose="020B0604020202020204" pitchFamily="34" charset="0"/>
              <a:buChar char="•"/>
            </a:pPr>
            <a:r>
              <a:rPr lang="ja-JP" altLang="en-US" sz="2600" b="1" u="sng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定義は機器によって異なるので，機器マニュアル</a:t>
            </a:r>
            <a:r>
              <a:rPr lang="ja-JP" altLang="en-US" sz="26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を確認。</a:t>
            </a:r>
            <a:endParaRPr lang="en-US" altLang="ja-JP" sz="2600" b="1" i="0" dirty="0">
              <a:effectLst/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1EE3A86-625E-E29F-825E-E6E31FB6EC4B}"/>
              </a:ext>
            </a:extLst>
          </p:cNvPr>
          <p:cNvSpPr txBox="1"/>
          <p:nvPr/>
        </p:nvSpPr>
        <p:spPr>
          <a:xfrm>
            <a:off x="232475" y="72181"/>
            <a:ext cx="1129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機器と </a:t>
            </a:r>
            <a:r>
              <a:rPr lang="en-US" altLang="ja-JP" sz="60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Q&amp;A </a:t>
            </a:r>
            <a:r>
              <a:rPr lang="ja-JP" altLang="en-US" sz="60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するコトバ</a:t>
            </a:r>
            <a:r>
              <a:rPr lang="en-US" altLang="ja-JP" sz="60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: </a:t>
            </a:r>
            <a:r>
              <a:rPr kumimoji="1" lang="en-US" altLang="ja-JP" sz="60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SCPI</a:t>
            </a:r>
          </a:p>
        </p:txBody>
      </p:sp>
      <p:pic>
        <p:nvPicPr>
          <p:cNvPr id="5" name="Picture 2" descr="オシロスコープのイラスト | かわいいフリー素材集 いらすとや">
            <a:extLst>
              <a:ext uri="{FF2B5EF4-FFF2-40B4-BE49-F238E27FC236}">
                <a16:creationId xmlns:a16="http://schemas.microsoft.com/office/drawing/2014/main" id="{1AAA2ECB-60C6-B7B0-A3D1-801C6B17F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96" y="3503485"/>
            <a:ext cx="3231624" cy="264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可愛いイラスト無料｜手書き 矢印 黒 右向き1 | イラストダウンロード">
            <a:extLst>
              <a:ext uri="{FF2B5EF4-FFF2-40B4-BE49-F238E27FC236}">
                <a16:creationId xmlns:a16="http://schemas.microsoft.com/office/drawing/2014/main" id="{2D20F6B4-E0B8-78BC-5C59-369761583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760" y="4139864"/>
            <a:ext cx="1798946" cy="79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DE2EE32-8B54-ABF9-24A3-6E4CEDCA4638}"/>
              </a:ext>
            </a:extLst>
          </p:cNvPr>
          <p:cNvSpPr txBox="1"/>
          <p:nvPr/>
        </p:nvSpPr>
        <p:spPr>
          <a:xfrm>
            <a:off x="2447660" y="3411637"/>
            <a:ext cx="42282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今</a:t>
            </a:r>
            <a:r>
              <a:rPr lang="ja-JP" altLang="en-US" sz="3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何ボルト</a:t>
            </a:r>
            <a:r>
              <a:rPr lang="en-US" altLang="ja-JP" sz="3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?</a:t>
            </a:r>
            <a:endParaRPr kumimoji="1" lang="en-US" altLang="ja-JP" sz="38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AA9C693-3137-00D8-E74C-6BC2DB25345C}"/>
              </a:ext>
            </a:extLst>
          </p:cNvPr>
          <p:cNvSpPr txBox="1"/>
          <p:nvPr/>
        </p:nvSpPr>
        <p:spPr>
          <a:xfrm>
            <a:off x="5368961" y="6145337"/>
            <a:ext cx="42282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5.2</a:t>
            </a:r>
            <a:r>
              <a:rPr kumimoji="1" lang="ja-JP" altLang="en-US" sz="3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 </a:t>
            </a:r>
            <a:r>
              <a:rPr lang="ja-JP" altLang="en-US" sz="3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ボルトだよ</a:t>
            </a:r>
            <a:r>
              <a:rPr lang="en-US" altLang="ja-JP" sz="3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~</a:t>
            </a:r>
            <a:endParaRPr kumimoji="1" lang="en-US" altLang="ja-JP" sz="38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</p:txBody>
      </p:sp>
      <p:pic>
        <p:nvPicPr>
          <p:cNvPr id="13" name="Picture 4" descr="可愛いイラスト無料｜手書き 矢印 黒 右向き1 | イラストダウンロード">
            <a:extLst>
              <a:ext uri="{FF2B5EF4-FFF2-40B4-BE49-F238E27FC236}">
                <a16:creationId xmlns:a16="http://schemas.microsoft.com/office/drawing/2014/main" id="{E94ECECD-9BCF-D5D1-A93E-C0B2958C3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194219" y="5113338"/>
            <a:ext cx="1798946" cy="79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ノートパソコンのイラスト | かわいいフリー素材集 いらすとや">
            <a:extLst>
              <a:ext uri="{FF2B5EF4-FFF2-40B4-BE49-F238E27FC236}">
                <a16:creationId xmlns:a16="http://schemas.microsoft.com/office/drawing/2014/main" id="{C8CCFC19-0DAB-D604-87BB-3BDF5B22A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28" y="4139864"/>
            <a:ext cx="2825166" cy="224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A2EC318-41A0-DBAD-EF6F-C9C86E39A460}"/>
              </a:ext>
            </a:extLst>
          </p:cNvPr>
          <p:cNvSpPr txBox="1"/>
          <p:nvPr/>
        </p:nvSpPr>
        <p:spPr>
          <a:xfrm>
            <a:off x="2448050" y="4874123"/>
            <a:ext cx="119082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5.2V</a:t>
            </a:r>
            <a:endParaRPr kumimoji="1" lang="ja-JP" altLang="en-US" sz="35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Picture 2" descr="オシロスコープのイラスト | かわいいフリー素材集 いらすとや">
            <a:extLst>
              <a:ext uri="{FF2B5EF4-FFF2-40B4-BE49-F238E27FC236}">
                <a16:creationId xmlns:a16="http://schemas.microsoft.com/office/drawing/2014/main" id="{0BC99FE0-FFB0-339B-0752-74AECB377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5" t="17670" r="46128" b="23613"/>
          <a:stretch/>
        </p:blipFill>
        <p:spPr bwMode="auto">
          <a:xfrm>
            <a:off x="2027753" y="4346486"/>
            <a:ext cx="663286" cy="65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1895D59-98BF-E069-7F28-A43276E5FACC}"/>
              </a:ext>
            </a:extLst>
          </p:cNvPr>
          <p:cNvCxnSpPr/>
          <p:nvPr/>
        </p:nvCxnSpPr>
        <p:spPr>
          <a:xfrm>
            <a:off x="3453830" y="3261810"/>
            <a:ext cx="2045777" cy="7749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A7C49F8-821C-8CE8-5B2B-A6CB759575DC}"/>
              </a:ext>
            </a:extLst>
          </p:cNvPr>
          <p:cNvCxnSpPr>
            <a:cxnSpLocks/>
          </p:cNvCxnSpPr>
          <p:nvPr/>
        </p:nvCxnSpPr>
        <p:spPr>
          <a:xfrm flipV="1">
            <a:off x="3453830" y="3264449"/>
            <a:ext cx="1990181" cy="7827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E2F35C78-1AAF-91E7-C54B-EA98AA41774F}"/>
              </a:ext>
            </a:extLst>
          </p:cNvPr>
          <p:cNvCxnSpPr/>
          <p:nvPr/>
        </p:nvCxnSpPr>
        <p:spPr>
          <a:xfrm>
            <a:off x="6236959" y="6028250"/>
            <a:ext cx="2045777" cy="7749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65787295-9BA7-5836-3DCB-9AD696E3F33D}"/>
              </a:ext>
            </a:extLst>
          </p:cNvPr>
          <p:cNvCxnSpPr>
            <a:cxnSpLocks/>
          </p:cNvCxnSpPr>
          <p:nvPr/>
        </p:nvCxnSpPr>
        <p:spPr>
          <a:xfrm flipV="1">
            <a:off x="6236959" y="6030889"/>
            <a:ext cx="1990181" cy="7827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169F3C7-9AB1-819E-A3F7-BE88058D1999}"/>
              </a:ext>
            </a:extLst>
          </p:cNvPr>
          <p:cNvSpPr txBox="1"/>
          <p:nvPr/>
        </p:nvSpPr>
        <p:spPr>
          <a:xfrm>
            <a:off x="3735694" y="2828908"/>
            <a:ext cx="6724742" cy="55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800"/>
              </a:lnSpc>
            </a:pPr>
            <a:r>
              <a:rPr lang="ja-JP" altLang="en-US" sz="2400" b="1" i="0" dirty="0">
                <a:effectLst/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「電気的信号」にする</a:t>
            </a:r>
            <a:r>
              <a:rPr lang="en-US" altLang="ja-JP" sz="2400" b="1" i="0" dirty="0">
                <a:effectLst/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!!</a:t>
            </a:r>
            <a:r>
              <a:rPr lang="ja-JP" altLang="en-US" sz="2400" b="1" i="0" dirty="0">
                <a:effectLst/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モールス信号など。</a:t>
            </a:r>
            <a:endParaRPr lang="en-US" altLang="ja-JP" sz="2400" b="1" i="0" dirty="0">
              <a:effectLst/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164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1EE3A86-625E-E29F-825E-E6E31FB6EC4B}"/>
              </a:ext>
            </a:extLst>
          </p:cNvPr>
          <p:cNvSpPr txBox="1"/>
          <p:nvPr/>
        </p:nvSpPr>
        <p:spPr>
          <a:xfrm>
            <a:off x="119335" y="70082"/>
            <a:ext cx="119533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どうやって通信しているの？</a:t>
            </a:r>
            <a:endParaRPr kumimoji="1" lang="en-US" altLang="ja-JP" sz="60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</p:txBody>
      </p:sp>
      <p:pic>
        <p:nvPicPr>
          <p:cNvPr id="1026" name="Picture 2" descr="オシロスコープのイラスト | かわいいフリー素材集 いらすとや">
            <a:extLst>
              <a:ext uri="{FF2B5EF4-FFF2-40B4-BE49-F238E27FC236}">
                <a16:creationId xmlns:a16="http://schemas.microsoft.com/office/drawing/2014/main" id="{060B075E-980A-4E70-92AE-082E03945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96" y="3503485"/>
            <a:ext cx="3231624" cy="264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USBコネクタのかわいいフリーイラスト素材">
            <a:extLst>
              <a:ext uri="{FF2B5EF4-FFF2-40B4-BE49-F238E27FC236}">
                <a16:creationId xmlns:a16="http://schemas.microsoft.com/office/drawing/2014/main" id="{0890E262-555A-5D1A-D15C-65DB0880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344" y="2959955"/>
            <a:ext cx="1918796" cy="180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ANケーブルのイラスト">
            <a:extLst>
              <a:ext uri="{FF2B5EF4-FFF2-40B4-BE49-F238E27FC236}">
                <a16:creationId xmlns:a16="http://schemas.microsoft.com/office/drawing/2014/main" id="{B6FEC845-5C95-AF31-2BBC-4F282165D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" r="57031"/>
          <a:stretch/>
        </p:blipFill>
        <p:spPr bwMode="auto">
          <a:xfrm rot="15300000" flipH="1">
            <a:off x="6202138" y="4125129"/>
            <a:ext cx="1081421" cy="313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40C01D7-EF48-ADF2-569A-C532069F9717}"/>
              </a:ext>
            </a:extLst>
          </p:cNvPr>
          <p:cNvSpPr txBox="1"/>
          <p:nvPr/>
        </p:nvSpPr>
        <p:spPr>
          <a:xfrm>
            <a:off x="1875969" y="1646651"/>
            <a:ext cx="8440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ja-JP" altLang="en-US" sz="2600" b="1" dirty="0">
                <a:solidFill>
                  <a:srgbClr val="FF0000"/>
                </a:solidFill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シリアル通信</a:t>
            </a:r>
            <a:r>
              <a:rPr kumimoji="1" lang="en-US" altLang="ja-JP" sz="26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: </a:t>
            </a:r>
            <a:r>
              <a:rPr lang="ja-JP" altLang="en-US" sz="26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ビットを送信する。「</a:t>
            </a:r>
            <a:r>
              <a:rPr lang="en-US" altLang="ja-JP" sz="26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RS-232</a:t>
            </a:r>
            <a:r>
              <a:rPr lang="ja-JP" altLang="en-US" sz="26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」</a:t>
            </a:r>
            <a:r>
              <a:rPr lang="en-US" altLang="ja-JP" sz="26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 </a:t>
            </a:r>
            <a:r>
              <a:rPr lang="ja-JP" altLang="en-US" sz="26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と呼ばれる規格が主に使われる。</a:t>
            </a:r>
            <a:r>
              <a:rPr lang="en-US" altLang="ja-JP" sz="26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USB </a:t>
            </a:r>
            <a:r>
              <a:rPr lang="ja-JP" altLang="en-US" sz="26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での通信もこれ。</a:t>
            </a:r>
            <a:r>
              <a:rPr lang="en-US" altLang="ja-JP" sz="26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10m</a:t>
            </a:r>
            <a:r>
              <a:rPr lang="ja-JP" altLang="en-US" sz="26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以上になると電圧が減衰するので，「</a:t>
            </a:r>
            <a:r>
              <a:rPr lang="ja-JP" altLang="en-US" sz="2600" b="1" u="sng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短い距離しか利用できない</a:t>
            </a:r>
            <a:r>
              <a:rPr lang="ja-JP" altLang="en-US" sz="26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」のが難点。</a:t>
            </a:r>
            <a:endParaRPr kumimoji="1" lang="en-US" altLang="ja-JP" sz="26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776FA88-6C60-CF9D-6CCD-E8A23EC04A7F}"/>
              </a:ext>
            </a:extLst>
          </p:cNvPr>
          <p:cNvSpPr txBox="1"/>
          <p:nvPr/>
        </p:nvSpPr>
        <p:spPr>
          <a:xfrm>
            <a:off x="385531" y="4647855"/>
            <a:ext cx="5865591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1" lang="en-US" altLang="ja-JP" sz="2600" b="1" dirty="0">
                <a:solidFill>
                  <a:srgbClr val="FF0000"/>
                </a:solidFill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TCP/IP </a:t>
            </a:r>
            <a:r>
              <a:rPr kumimoji="1" lang="ja-JP" altLang="en-US" sz="2600" b="1" dirty="0">
                <a:solidFill>
                  <a:srgbClr val="FF0000"/>
                </a:solidFill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通信</a:t>
            </a:r>
            <a:r>
              <a:rPr kumimoji="1" lang="en-US" altLang="ja-JP" sz="26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: LAN </a:t>
            </a:r>
            <a:r>
              <a:rPr kumimoji="1" lang="ja-JP" altLang="en-US" sz="26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で使用されるプロトコル。データを小さなパケットに分割して，それぞれを送信することで，大量のデータを高速で送信できます。</a:t>
            </a:r>
            <a:r>
              <a:rPr kumimoji="1" lang="ja-JP" altLang="en-US" sz="2600" b="1" u="sng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長距離での通信が可能</a:t>
            </a:r>
            <a:r>
              <a:rPr kumimoji="1" lang="ja-JP" altLang="en-US" sz="26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。</a:t>
            </a:r>
            <a:endParaRPr kumimoji="1" lang="en-US" altLang="ja-JP" sz="26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963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C2D6327-3E0E-6F82-A9C5-31B7E8D9AC9B}"/>
              </a:ext>
            </a:extLst>
          </p:cNvPr>
          <p:cNvSpPr txBox="1"/>
          <p:nvPr/>
        </p:nvSpPr>
        <p:spPr>
          <a:xfrm>
            <a:off x="254901" y="1182231"/>
            <a:ext cx="11699519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kumimoji="1" lang="ja-JP" altLang="en-US" sz="2700" b="1" dirty="0">
                <a:solidFill>
                  <a:srgbClr val="FF0000"/>
                </a:solidFill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シリアル通信</a:t>
            </a:r>
            <a:r>
              <a:rPr kumimoji="1" lang="en-US" altLang="ja-JP" sz="27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: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altLang="ja-JP" sz="27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kumimoji="1" lang="en-US" altLang="ja-JP" sz="27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altLang="ja-JP" sz="27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altLang="ja-JP" sz="27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kumimoji="1" lang="en-US" altLang="ja-JP" sz="2700" b="1" dirty="0">
                <a:solidFill>
                  <a:srgbClr val="FF0000"/>
                </a:solidFill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TCP/IP </a:t>
            </a:r>
            <a:r>
              <a:rPr kumimoji="1" lang="ja-JP" altLang="en-US" sz="2700" b="1" dirty="0">
                <a:solidFill>
                  <a:srgbClr val="FF0000"/>
                </a:solidFill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通信</a:t>
            </a:r>
            <a:r>
              <a:rPr kumimoji="1" lang="en-US" altLang="ja-JP" sz="27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: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altLang="ja-JP" sz="27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kumimoji="1" lang="en-US" altLang="ja-JP" sz="27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altLang="ja-JP" sz="27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altLang="ja-JP" sz="27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kumimoji="1" lang="en-US" altLang="ja-JP" sz="2700" b="1" dirty="0">
                <a:solidFill>
                  <a:srgbClr val="FF0000"/>
                </a:solidFill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GPIB </a:t>
            </a:r>
            <a:r>
              <a:rPr kumimoji="1" lang="ja-JP" altLang="en-US" sz="2700" b="1" dirty="0">
                <a:solidFill>
                  <a:srgbClr val="FF0000"/>
                </a:solidFill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通信</a:t>
            </a:r>
            <a:r>
              <a:rPr kumimoji="1" lang="en-US" altLang="ja-JP" sz="27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9A1CD9-B548-1498-C75E-389F8F96B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76" r="1285"/>
          <a:stretch/>
        </p:blipFill>
        <p:spPr bwMode="auto">
          <a:xfrm>
            <a:off x="3650781" y="1252144"/>
            <a:ext cx="2445218" cy="13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4480C0-13B0-69EE-985E-614ED361C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86289" y="2889965"/>
            <a:ext cx="1086900" cy="16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762687B-A6B2-D043-E7E6-9C7E4937D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22" r="5195" b="6618"/>
          <a:stretch/>
        </p:blipFill>
        <p:spPr bwMode="auto">
          <a:xfrm>
            <a:off x="3650781" y="4930594"/>
            <a:ext cx="2103304" cy="155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50CDBBD-91E5-9589-C11B-2093C343F5AD}"/>
              </a:ext>
            </a:extLst>
          </p:cNvPr>
          <p:cNvSpPr txBox="1"/>
          <p:nvPr/>
        </p:nvSpPr>
        <p:spPr>
          <a:xfrm flipH="1">
            <a:off x="6902981" y="1568383"/>
            <a:ext cx="50341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ポート番号で特定</a:t>
            </a:r>
            <a:endParaRPr kumimoji="1" lang="en-US" altLang="ja-JP" sz="28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  <a:p>
            <a:r>
              <a:rPr kumimoji="1" lang="ja-JP" altLang="en-US" sz="2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例：</a:t>
            </a:r>
            <a:r>
              <a:rPr kumimoji="1" lang="en-US" altLang="ja-JP" sz="2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COM1</a:t>
            </a:r>
            <a:r>
              <a:rPr lang="ja-JP" altLang="en-US" sz="2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 </a:t>
            </a:r>
            <a:r>
              <a:rPr lang="en-US" altLang="ja-JP" sz="2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(windows </a:t>
            </a:r>
            <a:r>
              <a:rPr lang="ja-JP" altLang="en-US" sz="2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の場合</a:t>
            </a:r>
            <a:r>
              <a:rPr lang="en-US" altLang="ja-JP" sz="2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)</a:t>
            </a:r>
            <a:br>
              <a:rPr lang="en-US" altLang="ja-JP" sz="2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</a:br>
            <a:r>
              <a:rPr lang="ja-JP" altLang="en-US" sz="2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　    </a:t>
            </a:r>
            <a:r>
              <a:rPr lang="en-US" altLang="ja-JP" sz="2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*OS </a:t>
            </a:r>
            <a:r>
              <a:rPr lang="ja-JP" altLang="en-US" sz="2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で異なります</a:t>
            </a:r>
            <a:endParaRPr kumimoji="1" lang="ja-JP" altLang="en-US" sz="28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A21F46D-53F8-9D55-93FC-EB167E5CED18}"/>
              </a:ext>
            </a:extLst>
          </p:cNvPr>
          <p:cNvSpPr txBox="1"/>
          <p:nvPr/>
        </p:nvSpPr>
        <p:spPr>
          <a:xfrm flipH="1">
            <a:off x="6902981" y="3229660"/>
            <a:ext cx="3962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IP </a:t>
            </a:r>
            <a:r>
              <a:rPr lang="ja-JP" altLang="en-US" sz="2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で特定</a:t>
            </a:r>
            <a:endParaRPr kumimoji="1" lang="en-US" altLang="ja-JP" sz="28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  <a:p>
            <a:r>
              <a:rPr kumimoji="1" lang="ja-JP" altLang="en-US" sz="2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例：</a:t>
            </a:r>
            <a:r>
              <a:rPr kumimoji="1" lang="en-US" altLang="ja-JP" sz="2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192.168.10.2</a:t>
            </a:r>
            <a:endParaRPr kumimoji="1" lang="ja-JP" altLang="en-US" sz="28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9391ECA-BB3C-CE78-2D67-384A6495309D}"/>
              </a:ext>
            </a:extLst>
          </p:cNvPr>
          <p:cNvSpPr txBox="1"/>
          <p:nvPr/>
        </p:nvSpPr>
        <p:spPr>
          <a:xfrm>
            <a:off x="6902981" y="5289617"/>
            <a:ext cx="4675510" cy="1097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000"/>
              </a:lnSpc>
            </a:pPr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古いです。最近の機器では</a:t>
            </a:r>
            <a:endParaRPr lang="en-US" altLang="ja-JP" sz="2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just">
              <a:lnSpc>
                <a:spcPts val="4000"/>
              </a:lnSpc>
            </a:pPr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見かけません。</a:t>
            </a:r>
            <a:endParaRPr kumimoji="1" lang="en-US" altLang="ja-JP" sz="2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A9B4176-2CBC-06CF-0C98-C936CD3DD69A}"/>
              </a:ext>
            </a:extLst>
          </p:cNvPr>
          <p:cNvSpPr txBox="1"/>
          <p:nvPr/>
        </p:nvSpPr>
        <p:spPr>
          <a:xfrm>
            <a:off x="119335" y="70082"/>
            <a:ext cx="119533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各通信規格のコネクタ</a:t>
            </a:r>
            <a:endParaRPr kumimoji="1" lang="en-US" altLang="ja-JP" sz="6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896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AAF3A5-EA98-9C6A-A300-3266C1663683}"/>
              </a:ext>
            </a:extLst>
          </p:cNvPr>
          <p:cNvSpPr txBox="1"/>
          <p:nvPr/>
        </p:nvSpPr>
        <p:spPr>
          <a:xfrm>
            <a:off x="119335" y="70082"/>
            <a:ext cx="119533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60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SCPI </a:t>
            </a:r>
            <a:r>
              <a:rPr lang="ja-JP" altLang="en-US" sz="60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の例を示しましょう！</a:t>
            </a:r>
            <a:endParaRPr kumimoji="1" lang="en-US" altLang="ja-JP" sz="60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405680D-DA77-A392-CE29-FA68604EAA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21" t="62262" r="14101" b="30833"/>
          <a:stretch/>
        </p:blipFill>
        <p:spPr>
          <a:xfrm>
            <a:off x="3861236" y="2958744"/>
            <a:ext cx="8280000" cy="72216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74B1667-F568-EB7A-AA6D-CD892E460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3" t="26500" r="6481" b="65524"/>
          <a:stretch/>
        </p:blipFill>
        <p:spPr>
          <a:xfrm>
            <a:off x="3861237" y="4514563"/>
            <a:ext cx="8280000" cy="69047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2E0ACE47-6CF5-48ED-A05C-4655DCBA77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53" t="32334" r="7408" b="60071"/>
          <a:stretch/>
        </p:blipFill>
        <p:spPr>
          <a:xfrm>
            <a:off x="3787758" y="5922382"/>
            <a:ext cx="8280000" cy="66718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7857FFC-337B-FF56-C1FE-DB24CC2BDA66}"/>
              </a:ext>
            </a:extLst>
          </p:cNvPr>
          <p:cNvSpPr txBox="1"/>
          <p:nvPr/>
        </p:nvSpPr>
        <p:spPr>
          <a:xfrm flipH="1">
            <a:off x="3861236" y="2376648"/>
            <a:ext cx="5034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製品番号を尋ねる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0E1ABA5-D7F8-12F0-83F4-D49876960A8C}"/>
              </a:ext>
            </a:extLst>
          </p:cNvPr>
          <p:cNvSpPr txBox="1"/>
          <p:nvPr/>
        </p:nvSpPr>
        <p:spPr>
          <a:xfrm flipH="1">
            <a:off x="3861234" y="4024641"/>
            <a:ext cx="6980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1 </a:t>
            </a:r>
            <a:r>
              <a:rPr kumimoji="1" lang="ja-JP" altLang="en-US" sz="2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軸目プラス方向に </a:t>
            </a:r>
            <a:r>
              <a:rPr kumimoji="1" lang="en-US" altLang="ja-JP" sz="2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1000 </a:t>
            </a:r>
            <a:r>
              <a:rPr kumimoji="1" lang="ja-JP" altLang="en-US" sz="2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パルス動かす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3376A8C-3715-0919-A3DA-27602CC09637}"/>
              </a:ext>
            </a:extLst>
          </p:cNvPr>
          <p:cNvSpPr txBox="1"/>
          <p:nvPr/>
        </p:nvSpPr>
        <p:spPr>
          <a:xfrm flipH="1">
            <a:off x="3787758" y="5491628"/>
            <a:ext cx="6980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原点に移動する</a:t>
            </a:r>
          </a:p>
        </p:txBody>
      </p:sp>
      <p:pic>
        <p:nvPicPr>
          <p:cNvPr id="9218" name="Picture 2" descr="ステッピングモータ駆動小型自動ステージ TSDMシリーズ シグマ光機 【AXEL】 アズワン">
            <a:extLst>
              <a:ext uri="{FF2B5EF4-FFF2-40B4-BE49-F238E27FC236}">
                <a16:creationId xmlns:a16="http://schemas.microsoft.com/office/drawing/2014/main" id="{8E781612-75BB-6D97-28CE-3B706FEE6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40" y="4633538"/>
            <a:ext cx="2688306" cy="224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ノートパソコンのイラスト | かわいいフリー素材集 いらすとや">
            <a:extLst>
              <a:ext uri="{FF2B5EF4-FFF2-40B4-BE49-F238E27FC236}">
                <a16:creationId xmlns:a16="http://schemas.microsoft.com/office/drawing/2014/main" id="{027A2BF6-D646-E375-896E-9E76ACD42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1099"/>
            <a:ext cx="2122589" cy="168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可愛いイラスト無料｜手書き 矢印 黒 右向き1 | イラストダウンロード">
            <a:extLst>
              <a:ext uri="{FF2B5EF4-FFF2-40B4-BE49-F238E27FC236}">
                <a16:creationId xmlns:a16="http://schemas.microsoft.com/office/drawing/2014/main" id="{F8D3D639-54E1-DA2B-53A0-E4DB08864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00000">
            <a:off x="1861035" y="3793488"/>
            <a:ext cx="1015459" cy="44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247F9F0-A8C5-E815-6860-0ED8240277D5}"/>
              </a:ext>
            </a:extLst>
          </p:cNvPr>
          <p:cNvSpPr txBox="1"/>
          <p:nvPr/>
        </p:nvSpPr>
        <p:spPr>
          <a:xfrm flipH="1">
            <a:off x="1236635" y="2960636"/>
            <a:ext cx="234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原点に戻って</a:t>
            </a:r>
          </a:p>
        </p:txBody>
      </p:sp>
      <p:pic>
        <p:nvPicPr>
          <p:cNvPr id="19" name="Picture 4" descr="可愛いイラスト無料｜手書き 矢印 黒 右向き1 | イラストダウンロード">
            <a:extLst>
              <a:ext uri="{FF2B5EF4-FFF2-40B4-BE49-F238E27FC236}">
                <a16:creationId xmlns:a16="http://schemas.microsoft.com/office/drawing/2014/main" id="{93E016E1-D57E-02DB-8141-DA72296D9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00000">
            <a:off x="509192" y="3699087"/>
            <a:ext cx="1015459" cy="44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FD93018-7BD7-1DA1-0521-78DE43FAA403}"/>
              </a:ext>
            </a:extLst>
          </p:cNvPr>
          <p:cNvSpPr txBox="1"/>
          <p:nvPr/>
        </p:nvSpPr>
        <p:spPr>
          <a:xfrm flipH="1">
            <a:off x="25346" y="4384612"/>
            <a:ext cx="234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戻ったよ</a:t>
            </a:r>
            <a:r>
              <a:rPr kumimoji="1" lang="en-US" altLang="ja-JP" sz="2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~</a:t>
            </a:r>
            <a:endParaRPr kumimoji="1" lang="ja-JP" altLang="en-US" sz="28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1A91D29-F333-8EDC-30B1-A6F78AB098E6}"/>
              </a:ext>
            </a:extLst>
          </p:cNvPr>
          <p:cNvSpPr txBox="1"/>
          <p:nvPr/>
        </p:nvSpPr>
        <p:spPr>
          <a:xfrm flipH="1">
            <a:off x="869566" y="1655280"/>
            <a:ext cx="2348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原点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4FF7DEC-16CC-E98C-7FE3-C09A51D6E9B6}"/>
              </a:ext>
            </a:extLst>
          </p:cNvPr>
          <p:cNvSpPr txBox="1"/>
          <p:nvPr/>
        </p:nvSpPr>
        <p:spPr>
          <a:xfrm flipH="1">
            <a:off x="5160299" y="1514615"/>
            <a:ext cx="6980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*</a:t>
            </a:r>
            <a:r>
              <a:rPr kumimoji="1" lang="ja-JP" altLang="en-US" sz="28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シグマ光機のステッピングモーターです</a:t>
            </a:r>
          </a:p>
        </p:txBody>
      </p:sp>
    </p:spTree>
    <p:extLst>
      <p:ext uri="{BB962C8B-B14F-4D97-AF65-F5344CB8AC3E}">
        <p14:creationId xmlns:p14="http://schemas.microsoft.com/office/powerpoint/2010/main" val="3425911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AAF3A5-EA98-9C6A-A300-3266C1663683}"/>
              </a:ext>
            </a:extLst>
          </p:cNvPr>
          <p:cNvSpPr txBox="1"/>
          <p:nvPr/>
        </p:nvSpPr>
        <p:spPr>
          <a:xfrm>
            <a:off x="119335" y="70082"/>
            <a:ext cx="119533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60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Python + </a:t>
            </a:r>
            <a:r>
              <a:rPr lang="en-US" altLang="ja-JP" sz="6000" b="1" dirty="0" err="1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pyvisa</a:t>
            </a:r>
            <a:r>
              <a:rPr lang="en-US" altLang="ja-JP" sz="60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 </a:t>
            </a:r>
            <a:r>
              <a:rPr lang="ja-JP" altLang="en-US" sz="60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（</a:t>
            </a:r>
            <a:r>
              <a:rPr lang="en-US" altLang="ja-JP" sz="60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serial</a:t>
            </a:r>
            <a:r>
              <a:rPr lang="ja-JP" altLang="en-US" sz="60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）</a:t>
            </a:r>
            <a:endParaRPr kumimoji="1" lang="en-US" altLang="ja-JP" sz="60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4F96997-9E4F-7EC9-20AE-9EF0765AC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21" t="34643" r="30936" b="14643"/>
          <a:stretch/>
        </p:blipFill>
        <p:spPr>
          <a:xfrm>
            <a:off x="1109016" y="1152360"/>
            <a:ext cx="8328897" cy="543175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EAFA2A-5569-338F-6646-A5136944659D}"/>
              </a:ext>
            </a:extLst>
          </p:cNvPr>
          <p:cNvSpPr txBox="1"/>
          <p:nvPr/>
        </p:nvSpPr>
        <p:spPr>
          <a:xfrm flipH="1">
            <a:off x="5667609" y="1261522"/>
            <a:ext cx="39662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100" dirty="0" err="1">
                <a:solidFill>
                  <a:schemeClr val="bg1"/>
                </a:solidFill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pyvisa</a:t>
            </a:r>
            <a:r>
              <a:rPr lang="en-US" altLang="ja-JP" sz="2100" dirty="0">
                <a:solidFill>
                  <a:schemeClr val="bg1"/>
                </a:solidFill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 </a:t>
            </a:r>
            <a:r>
              <a:rPr kumimoji="1" lang="ja-JP" altLang="en-US" sz="2100" dirty="0">
                <a:solidFill>
                  <a:schemeClr val="bg1"/>
                </a:solidFill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モジュール読み込み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81557DA-338D-B9CF-B749-BDF739ED328C}"/>
              </a:ext>
            </a:extLst>
          </p:cNvPr>
          <p:cNvSpPr txBox="1"/>
          <p:nvPr/>
        </p:nvSpPr>
        <p:spPr>
          <a:xfrm flipH="1">
            <a:off x="5667608" y="1911944"/>
            <a:ext cx="39662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100" dirty="0">
                <a:solidFill>
                  <a:schemeClr val="bg1"/>
                </a:solidFill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インスタンスの生成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C0ED596-13BF-6037-5A7D-5575E4722B45}"/>
              </a:ext>
            </a:extLst>
          </p:cNvPr>
          <p:cNvSpPr txBox="1"/>
          <p:nvPr/>
        </p:nvSpPr>
        <p:spPr>
          <a:xfrm flipH="1">
            <a:off x="5667607" y="3009030"/>
            <a:ext cx="39662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100" dirty="0">
                <a:solidFill>
                  <a:schemeClr val="bg1"/>
                </a:solidFill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目的デバイスと接続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B7AB7F1-0F21-1351-9164-BC2FA33906EB}"/>
              </a:ext>
            </a:extLst>
          </p:cNvPr>
          <p:cNvSpPr txBox="1"/>
          <p:nvPr/>
        </p:nvSpPr>
        <p:spPr>
          <a:xfrm flipH="1">
            <a:off x="5676567" y="3750840"/>
            <a:ext cx="39662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100" dirty="0">
                <a:solidFill>
                  <a:schemeClr val="bg1"/>
                </a:solidFill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製品番号を問って，</a:t>
            </a:r>
            <a:endParaRPr lang="en-US" altLang="ja-JP" sz="2100" dirty="0">
              <a:solidFill>
                <a:schemeClr val="bg1"/>
              </a:solidFill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  <a:p>
            <a:r>
              <a:rPr kumimoji="1" lang="ja-JP" altLang="en-US" sz="2100" dirty="0">
                <a:solidFill>
                  <a:schemeClr val="bg1"/>
                </a:solidFill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返答を受け取る</a:t>
            </a:r>
          </a:p>
        </p:txBody>
      </p:sp>
    </p:spTree>
    <p:extLst>
      <p:ext uri="{BB962C8B-B14F-4D97-AF65-F5344CB8AC3E}">
        <p14:creationId xmlns:p14="http://schemas.microsoft.com/office/powerpoint/2010/main" val="791702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AAF3A5-EA98-9C6A-A300-3266C1663683}"/>
              </a:ext>
            </a:extLst>
          </p:cNvPr>
          <p:cNvSpPr txBox="1"/>
          <p:nvPr/>
        </p:nvSpPr>
        <p:spPr>
          <a:xfrm>
            <a:off x="119335" y="70082"/>
            <a:ext cx="119533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60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Python + </a:t>
            </a:r>
            <a:r>
              <a:rPr lang="en-US" altLang="ja-JP" sz="6000" b="1" dirty="0" err="1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pyvisa</a:t>
            </a:r>
            <a:r>
              <a:rPr lang="en-US" altLang="ja-JP" sz="60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 </a:t>
            </a:r>
            <a:r>
              <a:rPr lang="ja-JP" altLang="en-US" sz="60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（</a:t>
            </a:r>
            <a:r>
              <a:rPr lang="en-US" altLang="ja-JP" sz="60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TCP/IP</a:t>
            </a:r>
            <a:r>
              <a:rPr lang="ja-JP" altLang="en-US" sz="60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）</a:t>
            </a:r>
            <a:endParaRPr kumimoji="1" lang="en-US" altLang="ja-JP" sz="60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6148E9C-DBD9-B874-D334-A0695647E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69" t="24608" r="19529" b="61149"/>
          <a:stretch/>
        </p:blipFill>
        <p:spPr>
          <a:xfrm>
            <a:off x="410584" y="1513240"/>
            <a:ext cx="11537857" cy="163258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86A1EE9-3056-BD6F-3732-A91A5C5A8A6F}"/>
              </a:ext>
            </a:extLst>
          </p:cNvPr>
          <p:cNvSpPr txBox="1"/>
          <p:nvPr/>
        </p:nvSpPr>
        <p:spPr>
          <a:xfrm flipH="1">
            <a:off x="8691496" y="2818006"/>
            <a:ext cx="39662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1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TCP/IP </a:t>
            </a:r>
            <a:r>
              <a:rPr kumimoji="1" lang="ja-JP" altLang="en-US" sz="21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だとこうなる</a:t>
            </a:r>
          </a:p>
        </p:txBody>
      </p:sp>
    </p:spTree>
    <p:extLst>
      <p:ext uri="{BB962C8B-B14F-4D97-AF65-F5344CB8AC3E}">
        <p14:creationId xmlns:p14="http://schemas.microsoft.com/office/powerpoint/2010/main" val="1312541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AAF3A5-EA98-9C6A-A300-3266C1663683}"/>
              </a:ext>
            </a:extLst>
          </p:cNvPr>
          <p:cNvSpPr txBox="1"/>
          <p:nvPr/>
        </p:nvSpPr>
        <p:spPr>
          <a:xfrm>
            <a:off x="119335" y="70082"/>
            <a:ext cx="119533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光物性の </a:t>
            </a:r>
            <a:r>
              <a:rPr kumimoji="1" lang="en-US" altLang="ja-JP" sz="60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  <a:hlinkClick r:id="rId2"/>
              </a:rPr>
              <a:t>GitHub</a:t>
            </a:r>
            <a:r>
              <a:rPr kumimoji="1" lang="en-US" altLang="ja-JP" sz="60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 </a:t>
            </a:r>
            <a:r>
              <a:rPr kumimoji="1" lang="ja-JP" altLang="en-US" sz="60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</a:rPr>
              <a:t>へ</a:t>
            </a:r>
            <a:endParaRPr kumimoji="1" lang="en-US" altLang="ja-JP" sz="60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FE32A63-50E4-FBFB-F406-187603B68B19}"/>
              </a:ext>
            </a:extLst>
          </p:cNvPr>
          <p:cNvSpPr txBox="1"/>
          <p:nvPr/>
        </p:nvSpPr>
        <p:spPr>
          <a:xfrm>
            <a:off x="7736685" y="0"/>
            <a:ext cx="30850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  <a:hlinkClick r:id="rId3"/>
              </a:rPr>
              <a:t>ID</a:t>
            </a:r>
            <a:r>
              <a:rPr lang="ja-JP" altLang="en-US" sz="60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  <a:hlinkClick r:id="rId3"/>
              </a:rPr>
              <a:t> と </a:t>
            </a:r>
            <a:r>
              <a:rPr kumimoji="1" lang="en-US" altLang="ja-JP" sz="6000" b="1" dirty="0">
                <a:latin typeface="Calibri" panose="020F0502020204030204" pitchFamily="34" charset="0"/>
                <a:ea typeface="メイリオ" panose="020B0604030504040204" pitchFamily="50" charset="-128"/>
                <a:cs typeface="Calibri" panose="020F0502020204030204" pitchFamily="34" charset="0"/>
                <a:hlinkClick r:id="rId3"/>
              </a:rPr>
              <a:t>PW</a:t>
            </a:r>
            <a:endParaRPr kumimoji="1" lang="en-US" altLang="ja-JP" sz="6000" b="1" dirty="0">
              <a:latin typeface="Calibri" panose="020F0502020204030204" pitchFamily="34" charset="0"/>
              <a:ea typeface="メイリオ" panose="020B0604030504040204" pitchFamily="50" charset="-128"/>
              <a:cs typeface="Calibri" panose="020F0502020204030204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D5BD0C6-ACDB-F2C8-0C9C-F74137EE6AFE}"/>
              </a:ext>
            </a:extLst>
          </p:cNvPr>
          <p:cNvSpPr txBox="1"/>
          <p:nvPr/>
        </p:nvSpPr>
        <p:spPr>
          <a:xfrm>
            <a:off x="483003" y="3015542"/>
            <a:ext cx="11225994" cy="342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just">
              <a:lnSpc>
                <a:spcPts val="6500"/>
              </a:lnSpc>
              <a:buFont typeface="Arial" panose="020B0604020202020204" pitchFamily="34" charset="0"/>
              <a:buChar char="•"/>
            </a:pPr>
            <a:r>
              <a: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測定器制御で使用している </a:t>
            </a:r>
            <a:r>
              <a:rPr lang="en-US" altLang="ja-JP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 code </a:t>
            </a:r>
            <a:r>
              <a: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は全て研究室で共有しています。</a:t>
            </a:r>
            <a:endParaRPr lang="en-US" altLang="ja-JP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685800" indent="-685800" algn="just">
              <a:lnSpc>
                <a:spcPts val="6500"/>
              </a:lnSpc>
              <a:buFont typeface="Arial" panose="020B0604020202020204" pitchFamily="34" charset="0"/>
              <a:buChar char="•"/>
            </a:pPr>
            <a:r>
              <a:rPr kumimoji="1"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中身を更新したい方は，権限を渡しますので，黒田まで連絡下さい。</a:t>
            </a:r>
            <a:endParaRPr kumimoji="1" lang="en-US" altLang="ja-JP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47FC6B3-9FD6-4CF4-F234-57298E59D8F2}"/>
              </a:ext>
            </a:extLst>
          </p:cNvPr>
          <p:cNvSpPr txBox="1"/>
          <p:nvPr/>
        </p:nvSpPr>
        <p:spPr>
          <a:xfrm>
            <a:off x="2456218" y="1271124"/>
            <a:ext cx="8055405" cy="925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6500"/>
              </a:lnSpc>
            </a:pPr>
            <a:r>
              <a:rPr kumimoji="1" lang="en-US" altLang="ja-JP" sz="4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“</a:t>
            </a:r>
            <a:r>
              <a:rPr kumimoji="1" lang="en-US" altLang="ja-JP" sz="4800" b="1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control_program</a:t>
            </a:r>
            <a:r>
              <a:rPr kumimoji="1" lang="en-US" altLang="ja-JP" sz="4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”</a:t>
            </a:r>
            <a:r>
              <a:rPr kumimoji="1" lang="ja-JP" altLang="en-US" sz="4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へ</a:t>
            </a:r>
            <a:endParaRPr kumimoji="1" lang="en-US" altLang="ja-JP" sz="4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7886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388</Words>
  <Application>Microsoft Office PowerPoint</Application>
  <PresentationFormat>ワイド画面</PresentationFormat>
  <Paragraphs>64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5" baseType="lpstr">
      <vt:lpstr>メイリオ</vt:lpstr>
      <vt:lpstr>游ゴシック</vt:lpstr>
      <vt:lpstr>游ゴシック Light</vt:lpstr>
      <vt:lpstr>Arial</vt:lpstr>
      <vt:lpstr>Calibri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黒田　健太</dc:creator>
  <cp:lastModifiedBy>黒田　健太</cp:lastModifiedBy>
  <cp:revision>44</cp:revision>
  <dcterms:created xsi:type="dcterms:W3CDTF">2023-05-03T06:46:10Z</dcterms:created>
  <dcterms:modified xsi:type="dcterms:W3CDTF">2023-05-23T04:25:53Z</dcterms:modified>
</cp:coreProperties>
</file>